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62" r:id="rId5"/>
    <p:sldId id="257" r:id="rId6"/>
    <p:sldId id="259"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520"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9FA92B92-82E9-436A-A70C-1821DCDEE642}" type="datetimeFigureOut">
              <a:rPr lang="en-US" smtClean="0"/>
              <a:t>3/11/16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46769E-3FD3-4A7E-ABF0-73350D0ADD36}" type="slidenum">
              <a:rPr lang="en-US" smtClean="0"/>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92B92-82E9-436A-A70C-1821DCDEE642}" type="datetimeFigureOut">
              <a:rPr lang="en-US" smtClean="0"/>
              <a:t>3/11/16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46769E-3FD3-4A7E-ABF0-73350D0ADD3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92B92-82E9-436A-A70C-1821DCDEE642}" type="datetimeFigureOut">
              <a:rPr lang="en-US" smtClean="0"/>
              <a:t>3/11/16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46769E-3FD3-4A7E-ABF0-73350D0ADD3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9FA92B92-82E9-436A-A70C-1821DCDEE642}" type="datetimeFigureOut">
              <a:rPr lang="en-US" smtClean="0"/>
              <a:t>3/11/16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46769E-3FD3-4A7E-ABF0-73350D0ADD36}"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A92B92-82E9-436A-A70C-1821DCDEE642}" type="datetimeFigureOut">
              <a:rPr lang="en-US" smtClean="0"/>
              <a:t>3/11/16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46769E-3FD3-4A7E-ABF0-73350D0ADD3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9FA92B92-82E9-436A-A70C-1821DCDEE642}" type="datetimeFigureOut">
              <a:rPr lang="en-US" smtClean="0"/>
              <a:t>3/11/16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46769E-3FD3-4A7E-ABF0-73350D0ADD3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FA92B92-82E9-436A-A70C-1821DCDEE642}" type="datetimeFigureOut">
              <a:rPr lang="en-US" smtClean="0"/>
              <a:t>3/11/16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E46769E-3FD3-4A7E-ABF0-73350D0ADD3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A92B92-82E9-436A-A70C-1821DCDEE642}" type="datetimeFigureOut">
              <a:rPr lang="en-US" smtClean="0"/>
              <a:t>3/11/16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E46769E-3FD3-4A7E-ABF0-73350D0ADD3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A92B92-82E9-436A-A70C-1821DCDEE642}" type="datetimeFigureOut">
              <a:rPr lang="en-US" smtClean="0"/>
              <a:t>3/11/16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E46769E-3FD3-4A7E-ABF0-73350D0ADD3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A92B92-82E9-436A-A70C-1821DCDEE642}" type="datetimeFigureOut">
              <a:rPr lang="en-US" smtClean="0"/>
              <a:t>3/11/16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46769E-3FD3-4A7E-ABF0-73350D0ADD3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A92B92-82E9-436A-A70C-1821DCDEE642}" type="datetimeFigureOut">
              <a:rPr lang="en-US" smtClean="0"/>
              <a:t>3/11/16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46769E-3FD3-4A7E-ABF0-73350D0ADD3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9FA92B92-82E9-436A-A70C-1821DCDEE642}" type="datetimeFigureOut">
              <a:rPr lang="en-US" smtClean="0"/>
              <a:t>3/11/16</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DE46769E-3FD3-4A7E-ABF0-73350D0ADD36}"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 Id="rId3" Type="http://schemas.openxmlformats.org/officeDocument/2006/relationships/image" Target="../media/image5.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texascaresonline.com/" TargetMode="External"/><Relationship Id="rId3" Type="http://schemas.openxmlformats.org/officeDocument/2006/relationships/hyperlink" Target="http://www.bls.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Career Cluster Title</a:t>
            </a:r>
            <a:br>
              <a:rPr lang="en-US" dirty="0" smtClean="0"/>
            </a:br>
            <a:r>
              <a:rPr lang="en-US" dirty="0" smtClean="0"/>
              <a:t>Your name</a:t>
            </a:r>
            <a:br>
              <a:rPr lang="en-US" dirty="0" smtClean="0"/>
            </a:br>
            <a:r>
              <a:rPr lang="en-US" dirty="0" smtClean="0"/>
              <a:t>Today’s Date</a:t>
            </a:r>
            <a:endParaRPr lang="en-US" dirty="0"/>
          </a:p>
        </p:txBody>
      </p:sp>
      <p:sp>
        <p:nvSpPr>
          <p:cNvPr id="3" name="TextBox 2"/>
          <p:cNvSpPr txBox="1"/>
          <p:nvPr/>
        </p:nvSpPr>
        <p:spPr>
          <a:xfrm>
            <a:off x="685800" y="533400"/>
            <a:ext cx="3886200" cy="369332"/>
          </a:xfrm>
          <a:prstGeom prst="rect">
            <a:avLst/>
          </a:prstGeom>
          <a:noFill/>
        </p:spPr>
        <p:txBody>
          <a:bodyPr wrap="square" rtlCol="0">
            <a:spAutoFit/>
          </a:bodyPr>
          <a:lstStyle/>
          <a:p>
            <a:r>
              <a:rPr lang="en-US" dirty="0"/>
              <a:t>Your first slide is always your Title slide</a:t>
            </a:r>
          </a:p>
        </p:txBody>
      </p:sp>
    </p:spTree>
    <p:extLst>
      <p:ext uri="{BB962C8B-B14F-4D97-AF65-F5344CB8AC3E}">
        <p14:creationId xmlns:p14="http://schemas.microsoft.com/office/powerpoint/2010/main" val="34148970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40000" lnSpcReduction="20000"/>
          </a:bodyPr>
          <a:lstStyle/>
          <a:p>
            <a:r>
              <a:rPr lang="en-US" sz="5400" dirty="0" smtClean="0"/>
              <a:t>Job Description</a:t>
            </a:r>
          </a:p>
          <a:p>
            <a:r>
              <a:rPr lang="en-US" sz="5400" dirty="0"/>
              <a:t>This slide should tell me a something about the job you have chose to research. A picture would be </a:t>
            </a:r>
            <a:r>
              <a:rPr lang="en-US" sz="5400" dirty="0" smtClean="0"/>
              <a:t>nice.</a:t>
            </a:r>
            <a:r>
              <a:rPr lang="en-US" sz="5400" dirty="0"/>
              <a:t/>
            </a:r>
            <a:br>
              <a:rPr lang="en-US" sz="5400" dirty="0"/>
            </a:br>
            <a:r>
              <a:rPr lang="en-US" sz="5400" dirty="0"/>
              <a:t>10 points for a description</a:t>
            </a:r>
            <a:br>
              <a:rPr lang="en-US" sz="5400" dirty="0"/>
            </a:br>
            <a:r>
              <a:rPr lang="en-US" sz="5400" dirty="0"/>
              <a:t>10 points for a picture</a:t>
            </a:r>
          </a:p>
        </p:txBody>
      </p:sp>
      <p:sp>
        <p:nvSpPr>
          <p:cNvPr id="3" name="Title 2"/>
          <p:cNvSpPr>
            <a:spLocks noGrp="1"/>
          </p:cNvSpPr>
          <p:nvPr>
            <p:ph type="ctrTitle"/>
          </p:nvPr>
        </p:nvSpPr>
        <p:spPr/>
        <p:txBody>
          <a:bodyPr/>
          <a:lstStyle/>
          <a:p>
            <a:r>
              <a:rPr lang="en-US" dirty="0" smtClean="0"/>
              <a:t>The Job title you chose to research</a:t>
            </a:r>
            <a:endParaRPr lang="en-US" dirty="0">
              <a:solidFill>
                <a:srgbClr val="00B0F0"/>
              </a:solidFill>
            </a:endParaRPr>
          </a:p>
        </p:txBody>
      </p:sp>
    </p:spTree>
    <p:extLst>
      <p:ext uri="{BB962C8B-B14F-4D97-AF65-F5344CB8AC3E}">
        <p14:creationId xmlns:p14="http://schemas.microsoft.com/office/powerpoint/2010/main" val="17389019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9" y="1981200"/>
            <a:ext cx="9144000" cy="3962400"/>
          </a:xfrm>
        </p:spPr>
        <p:txBody>
          <a:bodyPr>
            <a:noAutofit/>
          </a:bodyPr>
          <a:lstStyle/>
          <a:p>
            <a:r>
              <a:rPr lang="en-US" sz="2000" b="1" u="sng" dirty="0">
                <a:solidFill>
                  <a:srgbClr val="FFFF00"/>
                </a:solidFill>
                <a:latin typeface="Blue Highway" panose="02010603020202020303" pitchFamily="2" charset="0"/>
              </a:rPr>
              <a:t>Skills Required:</a:t>
            </a:r>
            <a:r>
              <a:rPr lang="en-US" sz="2000" b="1" dirty="0">
                <a:latin typeface="Blue Highway" panose="02010603020202020303" pitchFamily="2" charset="0"/>
              </a:rPr>
              <a:t/>
            </a:r>
            <a:br>
              <a:rPr lang="en-US" sz="2000" b="1" dirty="0">
                <a:latin typeface="Blue Highway" panose="02010603020202020303" pitchFamily="2" charset="0"/>
              </a:rPr>
            </a:br>
            <a:r>
              <a:rPr lang="en-US" sz="2000" b="1" u="sng" dirty="0">
                <a:solidFill>
                  <a:srgbClr val="FFFF00"/>
                </a:solidFill>
                <a:latin typeface="Blue Highway" panose="02010603020202020303" pitchFamily="2" charset="0"/>
              </a:rPr>
              <a:t>15 points for telling us what skills are required for this job you have </a:t>
            </a:r>
            <a:r>
              <a:rPr lang="en-US" sz="2000" b="1" u="sng" dirty="0" smtClean="0">
                <a:solidFill>
                  <a:srgbClr val="FFFF00"/>
                </a:solidFill>
                <a:latin typeface="Blue Highway" panose="02010603020202020303" pitchFamily="2" charset="0"/>
              </a:rPr>
              <a:t>chosen </a:t>
            </a:r>
            <a:r>
              <a:rPr lang="en-US" sz="2000" b="1" u="sng" dirty="0">
                <a:solidFill>
                  <a:srgbClr val="FFFF00"/>
                </a:solidFill>
                <a:latin typeface="Blue Highway" panose="02010603020202020303" pitchFamily="2" charset="0"/>
              </a:rPr>
              <a:t>to </a:t>
            </a:r>
            <a:r>
              <a:rPr lang="en-US" sz="2000" b="1" u="sng" dirty="0" smtClean="0">
                <a:solidFill>
                  <a:srgbClr val="FFFF00"/>
                </a:solidFill>
                <a:latin typeface="Blue Highway" panose="02010603020202020303" pitchFamily="2" charset="0"/>
              </a:rPr>
              <a:t>research</a:t>
            </a:r>
            <a:br>
              <a:rPr lang="en-US" sz="2000" b="1" u="sng" dirty="0" smtClean="0">
                <a:solidFill>
                  <a:srgbClr val="FFFF00"/>
                </a:solidFill>
                <a:latin typeface="Blue Highway" panose="02010603020202020303" pitchFamily="2" charset="0"/>
              </a:rPr>
            </a:br>
            <a:r>
              <a:rPr lang="en-US" sz="2000" b="1" u="sng" dirty="0">
                <a:solidFill>
                  <a:srgbClr val="FFFF00"/>
                </a:solidFill>
                <a:latin typeface="Blue Highway" panose="02010603020202020303" pitchFamily="2" charset="0"/>
              </a:rPr>
              <a:t/>
            </a:r>
            <a:br>
              <a:rPr lang="en-US" sz="2000" b="1" u="sng" dirty="0">
                <a:solidFill>
                  <a:srgbClr val="FFFF00"/>
                </a:solidFill>
                <a:latin typeface="Blue Highway" panose="02010603020202020303" pitchFamily="2" charset="0"/>
              </a:rPr>
            </a:br>
            <a:r>
              <a:rPr lang="en-US" sz="2000" b="1" dirty="0" smtClean="0">
                <a:latin typeface="Blue Highway" panose="02010603020202020303" pitchFamily="2" charset="0"/>
              </a:rPr>
              <a:t>Is this a physical job?</a:t>
            </a:r>
            <a:br>
              <a:rPr lang="en-US" sz="2000" b="1" dirty="0" smtClean="0">
                <a:latin typeface="Blue Highway" panose="02010603020202020303" pitchFamily="2" charset="0"/>
              </a:rPr>
            </a:br>
            <a:r>
              <a:rPr lang="en-US" sz="2000" b="1" dirty="0" smtClean="0">
                <a:latin typeface="Blue Highway" panose="02010603020202020303" pitchFamily="2" charset="0"/>
              </a:rPr>
              <a:t>Do you need creative skills?</a:t>
            </a:r>
            <a:br>
              <a:rPr lang="en-US" sz="2000" b="1" dirty="0" smtClean="0">
                <a:latin typeface="Blue Highway" panose="02010603020202020303" pitchFamily="2" charset="0"/>
              </a:rPr>
            </a:br>
            <a:r>
              <a:rPr lang="en-US" sz="2000" b="1" dirty="0" smtClean="0">
                <a:latin typeface="Blue Highway" panose="02010603020202020303" pitchFamily="2" charset="0"/>
              </a:rPr>
              <a:t>Writing skills?</a:t>
            </a:r>
            <a:br>
              <a:rPr lang="en-US" sz="2000" b="1" dirty="0" smtClean="0">
                <a:latin typeface="Blue Highway" panose="02010603020202020303" pitchFamily="2" charset="0"/>
              </a:rPr>
            </a:br>
            <a:r>
              <a:rPr lang="en-US" sz="2000" b="1" dirty="0" smtClean="0">
                <a:latin typeface="Blue Highway" panose="02010603020202020303" pitchFamily="2" charset="0"/>
              </a:rPr>
              <a:t>Negotiation skills?</a:t>
            </a:r>
            <a:br>
              <a:rPr lang="en-US" sz="2000" b="1" dirty="0" smtClean="0">
                <a:latin typeface="Blue Highway" panose="02010603020202020303" pitchFamily="2" charset="0"/>
              </a:rPr>
            </a:br>
            <a:r>
              <a:rPr lang="en-US" sz="2000" b="1" dirty="0" smtClean="0">
                <a:latin typeface="Blue Highway" panose="02010603020202020303" pitchFamily="2" charset="0"/>
              </a:rPr>
              <a:t>Will you need public speaking skills? The ability to sing, play and instrument or dance?</a:t>
            </a:r>
            <a:r>
              <a:rPr lang="en-US" sz="2000" b="1" dirty="0">
                <a:latin typeface="Blue Highway" panose="02010603020202020303" pitchFamily="2" charset="0"/>
              </a:rPr>
              <a:t/>
            </a:r>
            <a:br>
              <a:rPr lang="en-US" sz="2000" b="1" dirty="0">
                <a:latin typeface="Blue Highway" panose="02010603020202020303" pitchFamily="2" charset="0"/>
              </a:rPr>
            </a:br>
            <a:endParaRPr lang="en-US" sz="2000" b="1" dirty="0">
              <a:latin typeface="Blue Highway" panose="02010603020202020303" pitchFamily="2" charset="0"/>
            </a:endParaRPr>
          </a:p>
        </p:txBody>
      </p:sp>
      <p:pic>
        <p:nvPicPr>
          <p:cNvPr id="1026" name="Picture 2" descr="C:\Users\ktucker\AppData\Local\Microsoft\Windows\Temporary Internet Files\Content.IE5\FZMCM0AI\DSCN645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222115"/>
            <a:ext cx="3429000" cy="214312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quarter" idx="13"/>
          </p:nvPr>
        </p:nvSpPr>
        <p:spPr>
          <a:xfrm>
            <a:off x="76200" y="4800600"/>
            <a:ext cx="8915400" cy="304799"/>
          </a:xfrm>
        </p:spPr>
        <p:txBody>
          <a:bodyPr>
            <a:normAutofit fontScale="40000" lnSpcReduction="20000"/>
          </a:bodyPr>
          <a:lstStyle/>
          <a:p>
            <a:endParaRPr lang="en-US" sz="2600" b="1" dirty="0" smtClean="0">
              <a:latin typeface="David" panose="020E0502060401010101" pitchFamily="34" charset="-79"/>
              <a:cs typeface="David" panose="020E0502060401010101" pitchFamily="34" charset="-79"/>
            </a:endParaRPr>
          </a:p>
          <a:p>
            <a:endParaRPr lang="en-US" sz="1900" b="1"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7091021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97456"/>
            <a:ext cx="8077200" cy="4893647"/>
          </a:xfrm>
          <a:prstGeom prst="rect">
            <a:avLst/>
          </a:prstGeom>
        </p:spPr>
        <p:txBody>
          <a:bodyPr wrap="square">
            <a:spAutoFit/>
          </a:bodyPr>
          <a:lstStyle/>
          <a:p>
            <a:r>
              <a:rPr lang="en-US" sz="2400" b="1" i="1" u="sng" dirty="0" smtClean="0">
                <a:solidFill>
                  <a:srgbClr val="FFFF00"/>
                </a:solidFill>
                <a:latin typeface="David" panose="020E0502060401010101" pitchFamily="34" charset="-79"/>
                <a:cs typeface="David" panose="020E0502060401010101" pitchFamily="34" charset="-79"/>
              </a:rPr>
              <a:t>Education Required:</a:t>
            </a:r>
          </a:p>
          <a:p>
            <a:r>
              <a:rPr lang="en-US" sz="2400" u="sng" dirty="0" smtClean="0">
                <a:latin typeface="David" panose="020E0502060401010101" pitchFamily="34" charset="-79"/>
                <a:cs typeface="David" panose="020E0502060401010101" pitchFamily="34" charset="-79"/>
              </a:rPr>
              <a:t>15 points for telling us what kind of education is required</a:t>
            </a:r>
          </a:p>
          <a:p>
            <a:r>
              <a:rPr lang="en-US" sz="2400" dirty="0" smtClean="0">
                <a:latin typeface="David" panose="020E0502060401010101" pitchFamily="34" charset="-79"/>
                <a:cs typeface="David" panose="020E0502060401010101" pitchFamily="34" charset="-79"/>
              </a:rPr>
              <a:t>High school diploma?</a:t>
            </a:r>
          </a:p>
          <a:p>
            <a:r>
              <a:rPr lang="en-US" sz="2400" dirty="0" smtClean="0">
                <a:latin typeface="David" panose="020E0502060401010101" pitchFamily="34" charset="-79"/>
                <a:cs typeface="David" panose="020E0502060401010101" pitchFamily="34" charset="-79"/>
              </a:rPr>
              <a:t>College degree?</a:t>
            </a:r>
          </a:p>
          <a:p>
            <a:r>
              <a:rPr lang="en-US" sz="2400" dirty="0" smtClean="0">
                <a:latin typeface="David" panose="020E0502060401010101" pitchFamily="34" charset="-79"/>
                <a:cs typeface="David" panose="020E0502060401010101" pitchFamily="34" charset="-79"/>
              </a:rPr>
              <a:t>Advanced degree?</a:t>
            </a:r>
          </a:p>
          <a:p>
            <a:r>
              <a:rPr lang="en-US" sz="2400" dirty="0" smtClean="0">
                <a:latin typeface="David" panose="020E0502060401010101" pitchFamily="34" charset="-79"/>
                <a:cs typeface="David" panose="020E0502060401010101" pitchFamily="34" charset="-79"/>
              </a:rPr>
              <a:t>Specialized certifications?</a:t>
            </a:r>
          </a:p>
          <a:p>
            <a:r>
              <a:rPr lang="en-US" sz="2400" dirty="0" smtClean="0">
                <a:latin typeface="David" panose="020E0502060401010101" pitchFamily="34" charset="-79"/>
                <a:cs typeface="David" panose="020E0502060401010101" pitchFamily="34" charset="-79"/>
              </a:rPr>
              <a:t>Work experience?</a:t>
            </a:r>
          </a:p>
          <a:p>
            <a:endParaRPr lang="en-US" sz="2400" b="1" i="1" u="sng" dirty="0" smtClean="0">
              <a:solidFill>
                <a:srgbClr val="D60093"/>
              </a:solidFill>
              <a:latin typeface="David" panose="020E0502060401010101" pitchFamily="34" charset="-79"/>
              <a:cs typeface="David" panose="020E0502060401010101" pitchFamily="34" charset="-79"/>
            </a:endParaRPr>
          </a:p>
          <a:p>
            <a:r>
              <a:rPr lang="en-US" sz="2400" b="1" i="1" u="sng" dirty="0" smtClean="0">
                <a:solidFill>
                  <a:srgbClr val="FFFF00"/>
                </a:solidFill>
                <a:latin typeface="David" panose="020E0502060401010101" pitchFamily="34" charset="-79"/>
                <a:cs typeface="David" panose="020E0502060401010101" pitchFamily="34" charset="-79"/>
              </a:rPr>
              <a:t>Salary Range</a:t>
            </a:r>
          </a:p>
          <a:p>
            <a:r>
              <a:rPr lang="en-US" sz="2400" b="1" u="sng" dirty="0" smtClean="0">
                <a:latin typeface="David" panose="020E0502060401010101" pitchFamily="34" charset="-79"/>
                <a:cs typeface="David" panose="020E0502060401010101" pitchFamily="34" charset="-79"/>
              </a:rPr>
              <a:t>15 points for telling us how much does this job pay?</a:t>
            </a:r>
            <a:endParaRPr lang="en-US" sz="2400" b="1" u="sng" dirty="0">
              <a:latin typeface="David" panose="020E0502060401010101" pitchFamily="34" charset="-79"/>
              <a:cs typeface="David" panose="020E0502060401010101" pitchFamily="34" charset="-79"/>
            </a:endParaRPr>
          </a:p>
          <a:p>
            <a:r>
              <a:rPr lang="en-US" sz="2400" b="1" dirty="0" smtClean="0">
                <a:latin typeface="David" panose="020E0502060401010101" pitchFamily="34" charset="-79"/>
                <a:cs typeface="David" panose="020E0502060401010101" pitchFamily="34" charset="-79"/>
              </a:rPr>
              <a:t>The average income.</a:t>
            </a:r>
          </a:p>
          <a:p>
            <a:r>
              <a:rPr lang="en-US" sz="2400" b="1" dirty="0" smtClean="0">
                <a:latin typeface="David" panose="020E0502060401010101" pitchFamily="34" charset="-79"/>
                <a:cs typeface="David" panose="020E0502060401010101" pitchFamily="34" charset="-79"/>
              </a:rPr>
              <a:t>The entry level  pay. (Usually the least you will earn.)</a:t>
            </a:r>
          </a:p>
          <a:p>
            <a:r>
              <a:rPr lang="en-US" sz="2400" b="1" dirty="0" smtClean="0">
                <a:latin typeface="David" panose="020E0502060401010101" pitchFamily="34" charset="-79"/>
                <a:cs typeface="David" panose="020E0502060401010101" pitchFamily="34" charset="-79"/>
              </a:rPr>
              <a:t>How much do the most skilled make in this job?</a:t>
            </a:r>
          </a:p>
        </p:txBody>
      </p:sp>
    </p:spTree>
    <p:extLst>
      <p:ext uri="{BB962C8B-B14F-4D97-AF65-F5344CB8AC3E}">
        <p14:creationId xmlns:p14="http://schemas.microsoft.com/office/powerpoint/2010/main" val="335525793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97456"/>
            <a:ext cx="8077200" cy="5909310"/>
          </a:xfrm>
          <a:prstGeom prst="rect">
            <a:avLst/>
          </a:prstGeom>
        </p:spPr>
        <p:txBody>
          <a:bodyPr wrap="square">
            <a:spAutoFit/>
          </a:bodyPr>
          <a:lstStyle/>
          <a:p>
            <a:endParaRPr lang="en-US" b="1" i="1" u="sng" dirty="0" smtClean="0">
              <a:solidFill>
                <a:srgbClr val="D60093"/>
              </a:solidFill>
              <a:latin typeface="David" panose="020E0502060401010101" pitchFamily="34" charset="-79"/>
              <a:cs typeface="David" panose="020E0502060401010101" pitchFamily="34" charset="-79"/>
            </a:endParaRPr>
          </a:p>
          <a:p>
            <a:r>
              <a:rPr lang="en-US" sz="2400" b="1" i="1" u="sng" dirty="0" smtClean="0">
                <a:solidFill>
                  <a:srgbClr val="FFFF00"/>
                </a:solidFill>
                <a:latin typeface="David" panose="020E0502060401010101" pitchFamily="34" charset="-79"/>
                <a:cs typeface="David" panose="020E0502060401010101" pitchFamily="34" charset="-79"/>
              </a:rPr>
              <a:t>Working Conditions </a:t>
            </a:r>
          </a:p>
          <a:p>
            <a:r>
              <a:rPr lang="en-US" sz="2400" b="1" u="sng" dirty="0" smtClean="0">
                <a:latin typeface="David" panose="020E0502060401010101" pitchFamily="34" charset="-79"/>
                <a:cs typeface="David" panose="020E0502060401010101" pitchFamily="34" charset="-79"/>
              </a:rPr>
              <a:t>10 points for telling us what kind of conditions this job would work in.  </a:t>
            </a:r>
            <a:endParaRPr lang="en-US" sz="2400" b="1" u="sng" dirty="0">
              <a:latin typeface="David" panose="020E0502060401010101" pitchFamily="34" charset="-79"/>
              <a:cs typeface="David" panose="020E0502060401010101" pitchFamily="34" charset="-79"/>
            </a:endParaRPr>
          </a:p>
          <a:p>
            <a:r>
              <a:rPr lang="en-US" sz="2400" b="1" dirty="0" smtClean="0">
                <a:latin typeface="David" panose="020E0502060401010101" pitchFamily="34" charset="-79"/>
                <a:cs typeface="David" panose="020E0502060401010101" pitchFamily="34" charset="-79"/>
              </a:rPr>
              <a:t>Indoors</a:t>
            </a:r>
          </a:p>
          <a:p>
            <a:r>
              <a:rPr lang="en-US" sz="2400" b="1" dirty="0" smtClean="0">
                <a:latin typeface="David" panose="020E0502060401010101" pitchFamily="34" charset="-79"/>
                <a:cs typeface="David" panose="020E0502060401010101" pitchFamily="34" charset="-79"/>
              </a:rPr>
              <a:t>Outdoors</a:t>
            </a:r>
          </a:p>
          <a:p>
            <a:r>
              <a:rPr lang="en-US" sz="2400" b="1" dirty="0" smtClean="0">
                <a:latin typeface="David" panose="020E0502060401010101" pitchFamily="34" charset="-79"/>
                <a:cs typeface="David" panose="020E0502060401010101" pitchFamily="34" charset="-79"/>
              </a:rPr>
              <a:t>In an office</a:t>
            </a:r>
          </a:p>
          <a:p>
            <a:r>
              <a:rPr lang="en-US" sz="2400" b="1" dirty="0" smtClean="0">
                <a:latin typeface="David" panose="020E0502060401010101" pitchFamily="34" charset="-79"/>
                <a:cs typeface="David" panose="020E0502060401010101" pitchFamily="34" charset="-79"/>
              </a:rPr>
              <a:t>In a cubicle</a:t>
            </a:r>
          </a:p>
          <a:p>
            <a:r>
              <a:rPr lang="en-US" sz="2400" b="1" dirty="0" smtClean="0">
                <a:latin typeface="David" panose="020E0502060401010101" pitchFamily="34" charset="-79"/>
                <a:cs typeface="David" panose="020E0502060401010101" pitchFamily="34" charset="-79"/>
              </a:rPr>
              <a:t>Where do you do this job </a:t>
            </a:r>
            <a:r>
              <a:rPr lang="en-US" sz="2400" b="1" dirty="0" err="1" smtClean="0">
                <a:latin typeface="David" panose="020E0502060401010101" pitchFamily="34" charset="-79"/>
                <a:cs typeface="David" panose="020E0502060401010101" pitchFamily="34" charset="-79"/>
              </a:rPr>
              <a:t>yo</a:t>
            </a:r>
            <a:r>
              <a:rPr lang="en-US" sz="2400" b="1" dirty="0" smtClean="0">
                <a:latin typeface="David" panose="020E0502060401010101" pitchFamily="34" charset="-79"/>
                <a:cs typeface="David" panose="020E0502060401010101" pitchFamily="34" charset="-79"/>
              </a:rPr>
              <a:t> have chose to research?</a:t>
            </a:r>
            <a:endParaRPr lang="en-US" sz="2400" b="1" dirty="0" smtClean="0">
              <a:latin typeface="Bella Donna" panose="03000502030604030003" pitchFamily="66" charset="0"/>
            </a:endParaRPr>
          </a:p>
          <a:p>
            <a:r>
              <a:rPr lang="en-US" sz="2400" b="1" i="1" u="sng" dirty="0" smtClean="0">
                <a:solidFill>
                  <a:srgbClr val="FFFF00"/>
                </a:solidFill>
                <a:latin typeface="+mj-lt"/>
              </a:rPr>
              <a:t>Career outlook :  </a:t>
            </a:r>
          </a:p>
          <a:p>
            <a:r>
              <a:rPr lang="en-US" sz="2400" u="sng" dirty="0" smtClean="0">
                <a:latin typeface="+mj-lt"/>
              </a:rPr>
              <a:t>10 points for telling us what kind of job prospects there are for this position in the future. </a:t>
            </a:r>
          </a:p>
          <a:p>
            <a:r>
              <a:rPr lang="en-US" sz="2400" dirty="0" smtClean="0">
                <a:latin typeface="+mj-lt"/>
              </a:rPr>
              <a:t>Is it in a growth industry?</a:t>
            </a:r>
          </a:p>
          <a:p>
            <a:r>
              <a:rPr lang="en-US" sz="2400" dirty="0" smtClean="0">
                <a:latin typeface="+mj-lt"/>
              </a:rPr>
              <a:t>Will there be more of less opportunity in the future?</a:t>
            </a:r>
          </a:p>
          <a:p>
            <a:r>
              <a:rPr lang="en-US" sz="2400" dirty="0" smtClean="0">
                <a:latin typeface="+mj-lt"/>
              </a:rPr>
              <a:t>Am I paying for an education to do a job that will not be around when I graduate?</a:t>
            </a:r>
          </a:p>
        </p:txBody>
      </p:sp>
    </p:spTree>
    <p:extLst>
      <p:ext uri="{BB962C8B-B14F-4D97-AF65-F5344CB8AC3E}">
        <p14:creationId xmlns:p14="http://schemas.microsoft.com/office/powerpoint/2010/main" val="185093698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1"/>
            <a:ext cx="7924800" cy="5334000"/>
          </a:xfrm>
        </p:spPr>
        <p:txBody>
          <a:bodyPr/>
          <a:lstStyle/>
          <a:p>
            <a:r>
              <a:rPr lang="en-US" sz="3200" b="1" u="sng" dirty="0" smtClean="0"/>
              <a:t>Rubric</a:t>
            </a:r>
            <a:r>
              <a:rPr lang="en-US" sz="3200" b="1" dirty="0" smtClean="0"/>
              <a:t/>
            </a:r>
            <a:br>
              <a:rPr lang="en-US" sz="3200" b="1" dirty="0" smtClean="0"/>
            </a:br>
            <a:r>
              <a:rPr lang="en-US" sz="3200" b="1" dirty="0" smtClean="0"/>
              <a:t>10 points for description</a:t>
            </a:r>
            <a:br>
              <a:rPr lang="en-US" sz="3200" b="1" dirty="0" smtClean="0"/>
            </a:br>
            <a:r>
              <a:rPr lang="en-US" sz="3200" b="1" dirty="0" smtClean="0"/>
              <a:t>10 points for picture</a:t>
            </a:r>
            <a:br>
              <a:rPr lang="en-US" sz="3200" b="1" dirty="0" smtClean="0"/>
            </a:br>
            <a:r>
              <a:rPr lang="en-US" sz="3200" b="1" dirty="0" smtClean="0"/>
              <a:t>15 points for salary range</a:t>
            </a:r>
            <a:br>
              <a:rPr lang="en-US" sz="3200" b="1" dirty="0" smtClean="0"/>
            </a:br>
            <a:r>
              <a:rPr lang="en-US" sz="3200" b="1" dirty="0" smtClean="0"/>
              <a:t>15 points for education needed</a:t>
            </a:r>
            <a:br>
              <a:rPr lang="en-US" sz="3200" b="1" dirty="0" smtClean="0"/>
            </a:br>
            <a:r>
              <a:rPr lang="en-US" sz="3200" b="1" dirty="0" smtClean="0"/>
              <a:t>15 points for skills required</a:t>
            </a:r>
            <a:br>
              <a:rPr lang="en-US" sz="3200" b="1" dirty="0" smtClean="0"/>
            </a:br>
            <a:r>
              <a:rPr lang="en-US" sz="3200" b="1" dirty="0" smtClean="0"/>
              <a:t>10 points for working conditions </a:t>
            </a:r>
            <a:br>
              <a:rPr lang="en-US" sz="3200" b="1" dirty="0" smtClean="0"/>
            </a:br>
            <a:r>
              <a:rPr lang="en-US" sz="3200" b="1" dirty="0" smtClean="0"/>
              <a:t>10 points for career outlook</a:t>
            </a:r>
            <a:br>
              <a:rPr lang="en-US" sz="3200" b="1" dirty="0" smtClean="0"/>
            </a:br>
            <a:r>
              <a:rPr lang="en-US" sz="3200" b="1" dirty="0" smtClean="0"/>
              <a:t>15 References</a:t>
            </a:r>
            <a:r>
              <a:rPr lang="en-US" b="1" dirty="0" smtClean="0"/>
              <a:t/>
            </a:r>
            <a:br>
              <a:rPr lang="en-US" b="1" dirty="0" smtClean="0"/>
            </a:br>
            <a:r>
              <a:rPr lang="en-US" b="1" dirty="0" smtClean="0"/>
              <a:t/>
            </a:r>
            <a:br>
              <a:rPr lang="en-US" b="1" dirty="0" smtClean="0"/>
            </a:br>
            <a:endParaRPr lang="en-US" b="1" dirty="0"/>
          </a:p>
        </p:txBody>
      </p:sp>
      <p:pic>
        <p:nvPicPr>
          <p:cNvPr id="2050" name="Picture 2" descr="C:\Users\ktucker\AppData\Local\Microsoft\Windows\Temporary Internet Files\Content.IE5\NJBFQCQ0\Teacher_Heart_Apple-238x23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52400"/>
            <a:ext cx="2181225" cy="21812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ktucker\AppData\Local\Microsoft\Windows\Temporary Internet Files\Content.IE5\JFZXWSQZ\6a00d8341c475553ef00e54f65538f8833-800wi[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4572000"/>
            <a:ext cx="2802325" cy="2001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445457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4267200"/>
          </a:xfrm>
        </p:spPr>
        <p:txBody>
          <a:bodyPr/>
          <a:lstStyle/>
          <a:p>
            <a:r>
              <a:rPr lang="en-US" dirty="0" smtClean="0">
                <a:hlinkClick r:id="rId2"/>
              </a:rPr>
              <a:t>www.texascaresonline.com</a:t>
            </a:r>
            <a:r>
              <a:rPr lang="en-US" dirty="0" smtClean="0"/>
              <a:t/>
            </a:r>
            <a:br>
              <a:rPr lang="en-US" dirty="0" smtClean="0"/>
            </a:br>
            <a:r>
              <a:rPr lang="en-US" dirty="0" smtClean="0">
                <a:hlinkClick r:id="rId3"/>
              </a:rPr>
              <a:t>www.bls.gov</a:t>
            </a: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All the web sites where you gathered your information or pictures.</a:t>
            </a:r>
            <a:br>
              <a:rPr lang="en-US" dirty="0" smtClean="0"/>
            </a:br>
            <a:r>
              <a:rPr lang="en-US" dirty="0" smtClean="0"/>
              <a:t>This page is worth 15 points!</a:t>
            </a:r>
            <a:endParaRPr lang="en-US" dirty="0"/>
          </a:p>
        </p:txBody>
      </p:sp>
      <p:sp>
        <p:nvSpPr>
          <p:cNvPr id="3" name="TextBox 2"/>
          <p:cNvSpPr txBox="1"/>
          <p:nvPr/>
        </p:nvSpPr>
        <p:spPr>
          <a:xfrm>
            <a:off x="762000" y="762000"/>
            <a:ext cx="7010400" cy="830997"/>
          </a:xfrm>
          <a:prstGeom prst="rect">
            <a:avLst/>
          </a:prstGeom>
          <a:noFill/>
        </p:spPr>
        <p:txBody>
          <a:bodyPr wrap="square" rtlCol="0">
            <a:spAutoFit/>
          </a:bodyPr>
          <a:lstStyle/>
          <a:p>
            <a:r>
              <a:rPr lang="en-US" sz="2400" dirty="0" smtClean="0"/>
              <a:t>Your last slide will always list the web sites you found your information.</a:t>
            </a:r>
            <a:endParaRPr lang="en-US" sz="2400" dirty="0"/>
          </a:p>
        </p:txBody>
      </p:sp>
    </p:spTree>
    <p:extLst>
      <p:ext uri="{BB962C8B-B14F-4D97-AF65-F5344CB8AC3E}">
        <p14:creationId xmlns:p14="http://schemas.microsoft.com/office/powerpoint/2010/main" val="345965125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1602</TotalTime>
  <Words>230</Words>
  <Application>Microsoft Macintosh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Horizon</vt:lpstr>
      <vt:lpstr>Career Cluster Title Your name Today’s Date</vt:lpstr>
      <vt:lpstr>The Job title you chose to research</vt:lpstr>
      <vt:lpstr>Skills Required: 15 points for telling us what skills are required for this job you have chosen to research  Is this a physical job? Do you need creative skills? Writing skills? Negotiation skills? Will you need public speaking skills? The ability to sing, play and instrument or dance? </vt:lpstr>
      <vt:lpstr>PowerPoint Presentation</vt:lpstr>
      <vt:lpstr>PowerPoint Presentation</vt:lpstr>
      <vt:lpstr>Rubric 10 points for description 10 points for picture 15 points for salary range 15 points for education needed 15 points for skills required 10 points for working conditions  10 points for career outlook 15 References  </vt:lpstr>
      <vt:lpstr>www.texascaresonline.com www.bls.gov    All the web sites where you gathered your information or pictures. This page is worth 15 points!</vt:lpstr>
    </vt:vector>
  </TitlesOfParts>
  <Company>Judson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delete2</dc:creator>
  <cp:lastModifiedBy>Joseph Percevecz</cp:lastModifiedBy>
  <cp:revision>16</cp:revision>
  <dcterms:created xsi:type="dcterms:W3CDTF">2015-02-16T21:40:47Z</dcterms:created>
  <dcterms:modified xsi:type="dcterms:W3CDTF">2016-03-12T00:44:22Z</dcterms:modified>
</cp:coreProperties>
</file>